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6" r:id="rId28"/>
    <p:sldId id="287" r:id="rId29"/>
    <p:sldId id="291" r:id="rId30"/>
    <p:sldId id="290" r:id="rId31"/>
    <p:sldId id="288" r:id="rId32"/>
    <p:sldId id="289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284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A1037-EA91-497D-BB72-95A6F86A6651}" type="datetimeFigureOut">
              <a:rPr lang="en-IN" smtClean="0"/>
              <a:pPr/>
              <a:t>22-09-2022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278FF-A109-4CF0-B35A-F8C45B686F7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064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4F9B8-7229-4E45-A2F2-03A3F5C89CAA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3271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BAC6-1722-4402-9AB6-8EE46158E3EC}" type="datetimeFigureOut">
              <a:rPr lang="en-IN" smtClean="0"/>
              <a:pPr/>
              <a:t>22-09-2022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84E3-931E-4390-BD43-4A9A1A26986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260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BAC6-1722-4402-9AB6-8EE46158E3EC}" type="datetimeFigureOut">
              <a:rPr lang="en-IN" smtClean="0"/>
              <a:pPr/>
              <a:t>22-09-2022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84E3-931E-4390-BD43-4A9A1A26986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652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BAC6-1722-4402-9AB6-8EE46158E3EC}" type="datetimeFigureOut">
              <a:rPr lang="en-IN" smtClean="0"/>
              <a:pPr/>
              <a:t>22-09-2022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84E3-931E-4390-BD43-4A9A1A26986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165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BAC6-1722-4402-9AB6-8EE46158E3EC}" type="datetimeFigureOut">
              <a:rPr lang="en-IN" smtClean="0"/>
              <a:pPr/>
              <a:t>22-09-2022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84E3-931E-4390-BD43-4A9A1A26986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625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BAC6-1722-4402-9AB6-8EE46158E3EC}" type="datetimeFigureOut">
              <a:rPr lang="en-IN" smtClean="0"/>
              <a:pPr/>
              <a:t>22-09-2022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84E3-931E-4390-BD43-4A9A1A26986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59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BAC6-1722-4402-9AB6-8EE46158E3EC}" type="datetimeFigureOut">
              <a:rPr lang="en-IN" smtClean="0"/>
              <a:pPr/>
              <a:t>22-09-2022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84E3-931E-4390-BD43-4A9A1A26986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941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BAC6-1722-4402-9AB6-8EE46158E3EC}" type="datetimeFigureOut">
              <a:rPr lang="en-IN" smtClean="0"/>
              <a:pPr/>
              <a:t>22-09-2022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84E3-931E-4390-BD43-4A9A1A26986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45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BAC6-1722-4402-9AB6-8EE46158E3EC}" type="datetimeFigureOut">
              <a:rPr lang="en-IN" smtClean="0"/>
              <a:pPr/>
              <a:t>22-09-2022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84E3-931E-4390-BD43-4A9A1A26986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177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BAC6-1722-4402-9AB6-8EE46158E3EC}" type="datetimeFigureOut">
              <a:rPr lang="en-IN" smtClean="0"/>
              <a:pPr/>
              <a:t>22-09-2022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84E3-931E-4390-BD43-4A9A1A26986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472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BAC6-1722-4402-9AB6-8EE46158E3EC}" type="datetimeFigureOut">
              <a:rPr lang="en-IN" smtClean="0"/>
              <a:pPr/>
              <a:t>22-09-2022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84E3-931E-4390-BD43-4A9A1A26986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BAC6-1722-4402-9AB6-8EE46158E3EC}" type="datetimeFigureOut">
              <a:rPr lang="en-IN" smtClean="0"/>
              <a:pPr/>
              <a:t>22-09-2022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84E3-931E-4390-BD43-4A9A1A26986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069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7BAC6-1722-4402-9AB6-8EE46158E3EC}" type="datetimeFigureOut">
              <a:rPr lang="en-IN" smtClean="0"/>
              <a:pPr/>
              <a:t>22-09-2022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A84E3-931E-4390-BD43-4A9A1A26986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616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queue-data-structure/" TargetMode="External"/><Relationship Id="rId2" Type="http://schemas.openxmlformats.org/officeDocument/2006/relationships/hyperlink" Target="https://www.geeksforgeeks.org/stack-data-structur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dingninjas.com/codestudio/library/application-of-linked-list-data-structure" TargetMode="External"/><Relationship Id="rId4" Type="http://schemas.openxmlformats.org/officeDocument/2006/relationships/hyperlink" Target="https://www.geeksforgeeks.org/graph-and-its-representations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7824" y="182880"/>
            <a:ext cx="861536" cy="1087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8884" y="182880"/>
            <a:ext cx="7276148" cy="23876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Dr.SNS RAJALAKSHMI COLLEGE OF ARTS AND SCIENCE</a:t>
            </a:r>
            <a:r>
              <a:rPr lang="en-US" sz="3200" b="1" dirty="0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/>
            </a:r>
            <a:br>
              <a:rPr lang="en-US" sz="3200" b="1" dirty="0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r>
              <a:rPr lang="en-US" sz="1800" b="1" dirty="0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(AUTONOMOUS)</a:t>
            </a:r>
            <a:br>
              <a:rPr lang="en-US" sz="1800" b="1" dirty="0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r>
              <a:rPr lang="en-US" sz="1800" b="1" dirty="0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COIMBATORE-641049</a:t>
            </a:r>
            <a:br>
              <a:rPr lang="en-US" sz="1800" b="1" dirty="0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r>
              <a:rPr lang="en-US" sz="1800" b="1" dirty="0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Accredited by NAAC(Cycle III) with “A+” Grade</a:t>
            </a:r>
            <a:br>
              <a:rPr lang="en-US" sz="1800" b="1" dirty="0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r>
              <a:rPr lang="en-US" sz="1800" b="1" dirty="0" err="1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Recognised</a:t>
            </a:r>
            <a:r>
              <a:rPr lang="en-US" sz="1800" b="1" dirty="0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by UGC, Approved by AICTE, New Delhi and</a:t>
            </a:r>
            <a:br>
              <a:rPr lang="en-US" sz="1800" b="1" dirty="0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r>
              <a:rPr lang="en-US" sz="1800" b="1" dirty="0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Affiliated to Bharathiar University, Coimbatore.</a:t>
            </a:r>
            <a:br>
              <a:rPr lang="en-US" sz="1800" b="1" dirty="0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endParaRPr lang="en-US" sz="1800" b="1" dirty="0">
              <a:solidFill>
                <a:srgbClr val="02030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7465" y="2570480"/>
            <a:ext cx="6858000" cy="4318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DEPARTMENT OF COMPUTER SCIENCE</a:t>
            </a:r>
          </a:p>
        </p:txBody>
      </p:sp>
      <p:pic>
        <p:nvPicPr>
          <p:cNvPr id="7" name="Google Shape;169;p1"/>
          <p:cNvPicPr preferRelativeResize="0"/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9677401" y="228600"/>
            <a:ext cx="733425" cy="8420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2089982" y="3682086"/>
            <a:ext cx="7870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</a:rPr>
              <a:t>21UCU405 </a:t>
            </a:r>
            <a:r>
              <a:rPr lang="en-US" sz="2400" b="1" dirty="0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: </a:t>
            </a:r>
            <a:r>
              <a:rPr lang="en-IN" sz="2400" b="1" dirty="0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</a:rPr>
              <a:t>DATA STRUCTURE AND ALGORITHMS</a:t>
            </a:r>
            <a:endParaRPr lang="en-US" sz="2400" b="1" dirty="0">
              <a:solidFill>
                <a:srgbClr val="02030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algn="ctr"/>
            <a:endParaRPr sz="2400" dirty="0">
              <a:solidFill>
                <a:srgbClr val="02030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algn="ctr"/>
            <a:r>
              <a:rPr lang="en-US" sz="2400" dirty="0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II YEAR - III SEM</a:t>
            </a:r>
            <a:endParaRPr sz="2400" dirty="0">
              <a:solidFill>
                <a:srgbClr val="02030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endParaRPr lang="en-US" sz="2400" dirty="0">
              <a:solidFill>
                <a:srgbClr val="02030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438399" y="5608450"/>
            <a:ext cx="7315200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TOPIC  –  </a:t>
            </a:r>
            <a:r>
              <a:rPr lang="en-IN" sz="2000" b="1" dirty="0" smtClean="0">
                <a:solidFill>
                  <a:prstClr val="black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Lists</a:t>
            </a:r>
            <a:endParaRPr lang="en-US" sz="2000" b="1" dirty="0">
              <a:solidFill>
                <a:prstClr val="black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73" name="Google Shape;173;p1"/>
          <p:cNvSpPr txBox="1"/>
          <p:nvPr/>
        </p:nvSpPr>
        <p:spPr>
          <a:xfrm>
            <a:off x="1981201" y="4778000"/>
            <a:ext cx="8229599" cy="8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>
                <a:solidFill>
                  <a:srgbClr val="FF0000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UNIT </a:t>
            </a:r>
            <a:r>
              <a:rPr lang="en-US" sz="2400" b="1" dirty="0" smtClean="0">
                <a:solidFill>
                  <a:prstClr val="black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3 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– </a:t>
            </a:r>
            <a:r>
              <a:rPr lang="en-IN" sz="2400" b="1" dirty="0">
                <a:solidFill>
                  <a:prstClr val="black"/>
                </a:solidFill>
                <a:latin typeface="Cambria" panose="02040503050406030204"/>
                <a:ea typeface="Cambria" panose="02040503050406030204"/>
                <a:cs typeface="Cambria" panose="02040503050406030204"/>
              </a:rPr>
              <a:t>Lists</a:t>
            </a:r>
            <a:endParaRPr lang="en-US" sz="2400" b="1" dirty="0">
              <a:solidFill>
                <a:prstClr val="black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1637824" y="6314523"/>
            <a:ext cx="1143000" cy="32547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12/09/2022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83632" y="6277870"/>
            <a:ext cx="7884368" cy="43179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SNS DESIGN THINKERS/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Dr.SNSRCAS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/ CS / </a:t>
            </a:r>
            <a:r>
              <a:rPr lang="en-IN" dirty="0" smtClean="0">
                <a:solidFill>
                  <a:prstClr val="black">
                    <a:tint val="75000"/>
                  </a:prstClr>
                </a:solidFill>
              </a:rPr>
              <a:t>21UCU405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sym typeface="Cambria" panose="02040503050406030204"/>
              </a:rPr>
              <a:t>: </a:t>
            </a:r>
            <a:r>
              <a:rPr lang="en-IN" dirty="0">
                <a:solidFill>
                  <a:prstClr val="black">
                    <a:tint val="75000"/>
                  </a:prstClr>
                </a:solidFill>
              </a:rPr>
              <a:t>DATA STRUCTURE AND </a:t>
            </a:r>
            <a:r>
              <a:rPr lang="en-IN" dirty="0" smtClean="0">
                <a:solidFill>
                  <a:prstClr val="black">
                    <a:tint val="75000"/>
                  </a:prstClr>
                </a:solidFill>
              </a:rPr>
              <a:t>ALGORITHMS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/UNIT-3/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Ms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R.LAVANYA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3510-1F61-45F7-AEEB-1456BB98ED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842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56" t="7292" r="2532" b="12007"/>
          <a:stretch/>
        </p:blipFill>
        <p:spPr>
          <a:xfrm>
            <a:off x="272715" y="577516"/>
            <a:ext cx="11468711" cy="558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504" t="8170" r="3764" b="14857"/>
          <a:stretch/>
        </p:blipFill>
        <p:spPr>
          <a:xfrm>
            <a:off x="176463" y="368968"/>
            <a:ext cx="11935326" cy="56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97" t="7512" r="4134" b="13761"/>
          <a:stretch/>
        </p:blipFill>
        <p:spPr>
          <a:xfrm>
            <a:off x="240631" y="320842"/>
            <a:ext cx="11823032" cy="57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874" t="8388" r="4256" b="13103"/>
          <a:stretch/>
        </p:blipFill>
        <p:spPr>
          <a:xfrm>
            <a:off x="224589" y="385011"/>
            <a:ext cx="11823032" cy="574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5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33" t="8388" r="1175" b="10033"/>
          <a:stretch/>
        </p:blipFill>
        <p:spPr>
          <a:xfrm>
            <a:off x="-80211" y="385011"/>
            <a:ext cx="12528885" cy="596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7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57" t="8388" r="1792" b="14638"/>
          <a:stretch/>
        </p:blipFill>
        <p:spPr>
          <a:xfrm>
            <a:off x="144379" y="385010"/>
            <a:ext cx="12224084" cy="56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64" t="7949" r="3271" b="18585"/>
          <a:stretch/>
        </p:blipFill>
        <p:spPr>
          <a:xfrm>
            <a:off x="80211" y="352926"/>
            <a:ext cx="12095747" cy="53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2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57" t="7510" r="3148" b="19244"/>
          <a:stretch/>
        </p:blipFill>
        <p:spPr>
          <a:xfrm>
            <a:off x="144379" y="320842"/>
            <a:ext cx="12047621" cy="535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011" t="8388" r="2285" b="28673"/>
          <a:stretch/>
        </p:blipFill>
        <p:spPr>
          <a:xfrm>
            <a:off x="112295" y="385010"/>
            <a:ext cx="12192000" cy="460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28" t="8230" r="17468" b="9903"/>
          <a:stretch/>
        </p:blipFill>
        <p:spPr>
          <a:xfrm>
            <a:off x="244699" y="373486"/>
            <a:ext cx="10084157" cy="598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85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133" t="8388" r="3025" b="29331"/>
          <a:stretch/>
        </p:blipFill>
        <p:spPr>
          <a:xfrm>
            <a:off x="128337" y="385011"/>
            <a:ext cx="12079705" cy="45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751" t="8168" r="4874" b="26754"/>
          <a:stretch/>
        </p:blipFill>
        <p:spPr>
          <a:xfrm>
            <a:off x="240632" y="737936"/>
            <a:ext cx="11758864" cy="476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504" t="7511" r="3024" b="31086"/>
          <a:stretch/>
        </p:blipFill>
        <p:spPr>
          <a:xfrm>
            <a:off x="160421" y="834190"/>
            <a:ext cx="12031579" cy="449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504" t="8169" r="6477" b="17709"/>
          <a:stretch/>
        </p:blipFill>
        <p:spPr>
          <a:xfrm>
            <a:off x="176463" y="368968"/>
            <a:ext cx="11582400" cy="542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5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874" t="7949" r="31752" b="11348"/>
          <a:stretch/>
        </p:blipFill>
        <p:spPr>
          <a:xfrm>
            <a:off x="1524000" y="577515"/>
            <a:ext cx="8245643" cy="590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381" t="7731" r="31875" b="17050"/>
          <a:stretch/>
        </p:blipFill>
        <p:spPr>
          <a:xfrm>
            <a:off x="1588168" y="753979"/>
            <a:ext cx="8293768" cy="550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9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997" t="7949" r="31259" b="10471"/>
          <a:stretch/>
        </p:blipFill>
        <p:spPr>
          <a:xfrm>
            <a:off x="1957136" y="465221"/>
            <a:ext cx="8293769" cy="596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pinsta.com/wp-content/uploads/2019/07/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1959" y="1513216"/>
            <a:ext cx="8734644" cy="436732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54057" y="564196"/>
            <a:ext cx="5746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Representation of a Stack as a Linked List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9009" y="0"/>
            <a:ext cx="5746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Representation of a Stack as a Linked List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502" y="419059"/>
            <a:ext cx="111567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#include&lt;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iostream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using namespace std;</a:t>
            </a:r>
          </a:p>
          <a:p>
            <a:pPr>
              <a:lnSpc>
                <a:spcPct val="20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struct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Node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>
              <a:lnSpc>
                <a:spcPct val="20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data;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Node *next;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}*top=NULL,*p;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9009" y="248885"/>
            <a:ext cx="5746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Representation of a Stack as a Linked List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330" y="844728"/>
            <a:ext cx="111567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Node*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newnode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x)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p=new Node;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p-&gt;data=x;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p-&gt;next=NULL;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return(p);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381" t="8169" r="4505" b="20120"/>
          <a:stretch/>
        </p:blipFill>
        <p:spPr>
          <a:xfrm>
            <a:off x="160420" y="368968"/>
            <a:ext cx="11855117" cy="524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2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9009" y="248885"/>
            <a:ext cx="5746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Representation of a Stack as a Linked List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330" y="844728"/>
            <a:ext cx="111567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void push(Node *q)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if(top==NULL)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top=q;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else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q-&gt;next=top;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top=q;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9009" y="248885"/>
            <a:ext cx="5746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Representation of a Stack as a Linked List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565" y="738055"/>
            <a:ext cx="11156732" cy="611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void pop(){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if(top==NULL){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&lt;&lt;"Stack is empty!!";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else{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&lt;&lt;"Deleted element is "&lt;&lt;top-&gt;data;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p=top;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top=top-&gt;next;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delete(p);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9009" y="248885"/>
            <a:ext cx="5746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Representation of a Stack as a Linked List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330" y="671308"/>
            <a:ext cx="1115673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void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showstack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Node *q;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q=top;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if(top==NULL){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&lt;&lt;"Stack is empty!!";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else{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while(q!=NULL)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&lt;&lt;q-&gt;data&lt;&lt;" ";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q=q-&gt;next;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6306" y="0"/>
            <a:ext cx="5746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Representation of a Stack as a Linked List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392" y="371763"/>
            <a:ext cx="111567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main()</a:t>
            </a:r>
          </a:p>
          <a:p>
            <a:pPr>
              <a:lnSpc>
                <a:spcPct val="20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>
              <a:lnSpc>
                <a:spcPct val="200000"/>
              </a:lnSpc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ch,x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Node *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nptr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while(1)</a:t>
            </a:r>
          </a:p>
          <a:p>
            <a:pPr>
              <a:lnSpc>
                <a:spcPct val="20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>
              <a:lnSpc>
                <a:spcPct val="200000"/>
              </a:lnSpc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&lt;&lt;"\n\n1.Push\n2.Pop\n3.Display\n4.Exit";</a:t>
            </a:r>
          </a:p>
          <a:p>
            <a:pPr>
              <a:lnSpc>
                <a:spcPct val="200000"/>
              </a:lnSpc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&lt;&lt;"\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nEnter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your choice(1-4):";</a:t>
            </a:r>
          </a:p>
          <a:p>
            <a:pPr>
              <a:lnSpc>
                <a:spcPct val="200000"/>
              </a:lnSpc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cin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&gt;&gt;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switch(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){</a:t>
            </a:r>
          </a:p>
          <a:p>
            <a:pPr>
              <a:lnSpc>
                <a:spcPct val="20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case 1: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&lt;&lt;"\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nEnter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data:";</a:t>
            </a:r>
          </a:p>
          <a:p>
            <a:pPr>
              <a:lnSpc>
                <a:spcPct val="200000"/>
              </a:lnSpc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cin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&gt;&gt;x;</a:t>
            </a:r>
          </a:p>
          <a:p>
            <a:pPr>
              <a:lnSpc>
                <a:spcPct val="200000"/>
              </a:lnSpc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nptr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newnode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(x);</a:t>
            </a:r>
          </a:p>
          <a:p>
            <a:pPr>
              <a:lnSpc>
                <a:spcPct val="20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push(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nptr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lnSpc>
                <a:spcPct val="20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Break;</a:t>
            </a:r>
          </a:p>
        </p:txBody>
      </p:sp>
    </p:spTree>
    <p:extLst>
      <p:ext uri="{BB962C8B-B14F-4D97-AF65-F5344CB8AC3E}">
        <p14:creationId xmlns:p14="http://schemas.microsoft.com/office/powerpoint/2010/main" val="42851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9009" y="248885"/>
            <a:ext cx="5746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Representation of a Stack as a Linked List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3626" y="610136"/>
            <a:ext cx="1115673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case 2: pop();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break;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case 3: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showstack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break;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case 4: exit(0);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default: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&lt;&lt;"\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nWrong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choice!!";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return 0;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9009" y="248885"/>
            <a:ext cx="5746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Representation of a Stack as a Linked List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330" y="844728"/>
            <a:ext cx="1115673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Expected Output: 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1.Push 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2.Pop 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3.Display 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4.Exit 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Enter your choice(1-4):1 Enter data:10 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1.Push 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2.Pop 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3.Display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4.Exit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9009" y="248885"/>
            <a:ext cx="5746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Representation of a Stack as a Linked List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330" y="844728"/>
            <a:ext cx="1115673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Enter your choice(1-4):1 Enter data:20 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1.Push 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2.Pop 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3.Display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4.Exit 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Enter your choice(1-4):1 Enter data:30 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1.Push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2.Pop 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3.Display 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4.Exit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9009" y="248885"/>
            <a:ext cx="5746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Representation of a Stack as a Linked List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330" y="844728"/>
            <a:ext cx="11156732" cy="5576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Enter your choice(1-4):2 Deleted element is 30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1.Push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2.Pop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3.Display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4.Exit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Enter your choice(1-4):3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20 10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1.Push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2.Pop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3.Display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4.Exit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Enter your choice(1-4):4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5088" y="262467"/>
          <a:ext cx="758497" cy="5397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497"/>
              </a:tblGrid>
              <a:tr h="8995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995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995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</a:tr>
              <a:tr h="89955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955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955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355833" y="3972934"/>
            <a:ext cx="2412124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40                  100                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>
            <a:stCxn id="5" idx="0"/>
            <a:endCxn id="5" idx="2"/>
          </p:cNvCxnSpPr>
          <p:nvPr/>
        </p:nvCxnSpPr>
        <p:spPr>
          <a:xfrm rot="16200000" flipH="1">
            <a:off x="2278116" y="4256713"/>
            <a:ext cx="567558" cy="1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414344" y="3972933"/>
            <a:ext cx="2286001" cy="583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30               104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83213" y="3988700"/>
            <a:ext cx="1834056" cy="541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20               108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6414" y="3972935"/>
            <a:ext cx="1623849" cy="536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         NULL</a:t>
            </a:r>
            <a:endParaRPr lang="en-US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>
            <a:stCxn id="5" idx="3"/>
            <a:endCxn id="8" idx="1"/>
          </p:cNvCxnSpPr>
          <p:nvPr/>
        </p:nvCxnSpPr>
        <p:spPr>
          <a:xfrm>
            <a:off x="3767957" y="4256713"/>
            <a:ext cx="646387" cy="788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773916" y="4282989"/>
            <a:ext cx="646387" cy="788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527627" y="4277733"/>
            <a:ext cx="646387" cy="788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5268308" y="4282964"/>
            <a:ext cx="567558" cy="1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8153398" y="4267199"/>
            <a:ext cx="567558" cy="1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10717923" y="4261943"/>
            <a:ext cx="567558" cy="1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986455" y="3263487"/>
            <a:ext cx="1608083" cy="50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305394" y="3273996"/>
            <a:ext cx="1608083" cy="50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Tail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9697" y="5701862"/>
            <a:ext cx="1608083" cy="50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Stack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114096" y="2391102"/>
            <a:ext cx="646387" cy="788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792015" y="2091559"/>
            <a:ext cx="1608083" cy="50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66392" y="217355"/>
            <a:ext cx="4354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Representation of a Stack as a Linked List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65683" y="4776952"/>
            <a:ext cx="1324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28041" y="4771696"/>
            <a:ext cx="1324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96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87559" y="4813737"/>
            <a:ext cx="1324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867696" y="4776952"/>
            <a:ext cx="1324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9009" y="248885"/>
            <a:ext cx="5831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Representation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of Queues using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linked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lists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330" y="844728"/>
            <a:ext cx="11156732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#include&lt;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iostream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using namespace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struct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Node{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data;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Node *next;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};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1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874" t="8607" r="9929" b="14639"/>
          <a:stretch/>
        </p:blipFill>
        <p:spPr>
          <a:xfrm>
            <a:off x="224589" y="401052"/>
            <a:ext cx="11085095" cy="56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9009" y="248885"/>
            <a:ext cx="5831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Representation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of Queues using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linked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lists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330" y="844728"/>
            <a:ext cx="11156732" cy="501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class Queue{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public: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Node *front,*rear;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Queue(){front=rear=NULL;}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void insert(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n);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void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deleteitem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void display();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~Queue();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};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9009" y="248885"/>
            <a:ext cx="5831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Representation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of Queues using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linked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lists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330" y="844728"/>
            <a:ext cx="111567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void Queue::insert(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n){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Node *temp=new Node;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if(temp==NULL){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&lt;&lt;"Overflow"&lt;&lt;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endl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return;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temp-&gt;data=n;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temp-&gt;next=NULL;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//for first node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if(front==NULL){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front=rear=temp;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else{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rear-&gt;next=temp;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rear=temp;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&lt;&lt;n&lt;&lt;" has been inserted successfully."&lt;&lt;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endl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}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4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9009" y="248885"/>
            <a:ext cx="5831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Representation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of Queues using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linked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lists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330" y="844728"/>
            <a:ext cx="111567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void Queue::display(){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if(front==NULL){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&lt;&lt;"Underflow."&lt;&lt;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endl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return;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Node *temp=front;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//will check until NULL is not found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while(temp){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&lt;&lt;temp-&gt;data&lt;&lt;" ";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temp=temp-&gt;next;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&lt;&lt;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endl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}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9009" y="248885"/>
            <a:ext cx="5831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Representation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of Queues using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linked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lists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330" y="844728"/>
            <a:ext cx="111567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void Queue ::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deleteitem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()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if (front==NULL){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&lt;&lt;"underflow"&lt;&lt;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endl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return;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&lt;&lt;front-&gt;data&lt;&lt;" is being deleted "&lt;&lt;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endl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if(front==rear)//if only one node is there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front=rear=NULL;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else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front=front-&gt;next;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}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56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9009" y="248885"/>
            <a:ext cx="5831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Representation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of Queues using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linked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lists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330" y="844728"/>
            <a:ext cx="111567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Queue ::~Queue()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while(front!=NULL)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Node *temp=front;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front=front-&gt;next;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delete temp;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rear=NULL;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}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9009" y="248885"/>
            <a:ext cx="5831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Representation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of Queues using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linked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lists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330" y="844728"/>
            <a:ext cx="111567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main(){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Queue Q;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Q.display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Q.insert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(10);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Q.insert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(24);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Q.insert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(28);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Q.insert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(32);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Q.insert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(30);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Q.display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Q.deleteitem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Q.deleteitem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Q.deleteitem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Q.deleteitem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Q.deleteitem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return 0;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379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9009" y="248885"/>
            <a:ext cx="5831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Representation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of Queues using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linked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lists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330" y="844728"/>
            <a:ext cx="111567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Expected Output: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Underflow.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 has been inserted successfully.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24 has been inserted successfully.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28 has been inserted successfully.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32 has been inserted successfully.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30 has been inserted successfully.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10 24 28 32 30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 is being deleted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24 is being deleted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28 is being deleted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32 is being deleted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30 is being deleted</a:t>
            </a:r>
          </a:p>
        </p:txBody>
      </p:sp>
    </p:spTree>
    <p:extLst>
      <p:ext uri="{BB962C8B-B14F-4D97-AF65-F5344CB8AC3E}">
        <p14:creationId xmlns:p14="http://schemas.microsoft.com/office/powerpoint/2010/main" val="13604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5833" y="3972934"/>
            <a:ext cx="2412124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10                  100                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>
            <a:stCxn id="5" idx="0"/>
            <a:endCxn id="5" idx="2"/>
          </p:cNvCxnSpPr>
          <p:nvPr/>
        </p:nvCxnSpPr>
        <p:spPr>
          <a:xfrm rot="16200000" flipH="1">
            <a:off x="2278116" y="4256713"/>
            <a:ext cx="567558" cy="1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414344" y="3972933"/>
            <a:ext cx="2286001" cy="583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             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104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83213" y="3988700"/>
            <a:ext cx="1834056" cy="541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             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108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6414" y="3972935"/>
            <a:ext cx="1623849" cy="536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          NULL</a:t>
            </a:r>
            <a:endParaRPr lang="en-US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>
            <a:stCxn id="5" idx="3"/>
            <a:endCxn id="8" idx="1"/>
          </p:cNvCxnSpPr>
          <p:nvPr/>
        </p:nvCxnSpPr>
        <p:spPr>
          <a:xfrm>
            <a:off x="3767957" y="4256713"/>
            <a:ext cx="646387" cy="788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773916" y="4282989"/>
            <a:ext cx="646387" cy="788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527627" y="4277733"/>
            <a:ext cx="646387" cy="788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5268308" y="4282964"/>
            <a:ext cx="567558" cy="1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8153398" y="4267199"/>
            <a:ext cx="567558" cy="1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10717923" y="4261943"/>
            <a:ext cx="567558" cy="1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986455" y="3263487"/>
            <a:ext cx="1608083" cy="50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305394" y="3273996"/>
            <a:ext cx="1608083" cy="50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Tail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109435" y="743552"/>
            <a:ext cx="958069" cy="50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Front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10131514" y="958642"/>
            <a:ext cx="869394" cy="727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785945" y="1248048"/>
            <a:ext cx="1608083" cy="50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Queue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66392" y="217355"/>
            <a:ext cx="4418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Representation of Queues using linked lists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65683" y="4776952"/>
            <a:ext cx="1324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28041" y="4771696"/>
            <a:ext cx="1324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96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87559" y="4813737"/>
            <a:ext cx="1324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867696" y="4776952"/>
            <a:ext cx="1324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108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46353"/>
              </p:ext>
            </p:extLst>
          </p:nvPr>
        </p:nvGraphicFramePr>
        <p:xfrm>
          <a:off x="2032000" y="719666"/>
          <a:ext cx="812800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9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0226" y="274643"/>
            <a:ext cx="3921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Applications of Linked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ist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132" y="736308"/>
            <a:ext cx="120288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linked list in computer science:</a:t>
            </a: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 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stacks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queues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graphs: 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Adjacency list representation of graphs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the most popular which uses a linked list to store adjacent vertices.</a:t>
            </a: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memory allocation: We use a linked list of free blocks.</a:t>
            </a: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Maintaining a directory of names</a:t>
            </a: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Performing arithmetic operations on long integers</a:t>
            </a: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Manipulation of polynomials by storing constants in the node of the linked list</a:t>
            </a: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representing sparse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matrices</a:t>
            </a:r>
          </a:p>
          <a:p>
            <a:pPr lvl="0" algn="just" fontAlgn="base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: </a:t>
            </a:r>
          </a:p>
          <a:p>
            <a:pPr algn="just" fontAlgn="base">
              <a:lnSpc>
                <a:spcPct val="150000"/>
              </a:lnSpc>
              <a:tabLst>
                <a:tab pos="457200" algn="l"/>
              </a:tabLst>
            </a:pPr>
            <a:r>
              <a:rPr lang="en-IN" sz="2400" u="sng" dirty="0">
                <a:hlinkClick r:id="rId5"/>
              </a:rPr>
              <a:t>https://www.codingninjas.com/codestudio/library/application-of-linked-list-data-structure</a:t>
            </a:r>
            <a:endParaRPr lang="en-IN" sz="2400" dirty="0"/>
          </a:p>
          <a:p>
            <a:pPr lvl="0" algn="just" fontAlgn="base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8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0226" y="274643"/>
            <a:ext cx="3921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Applications of Linked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ist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616" y="736309"/>
            <a:ext cx="1180134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linked list in the real world: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viewer – Previous and next images are linked and can be accessed by the next and previous buttons.</a:t>
            </a:r>
          </a:p>
          <a:p>
            <a:pPr marL="342900" lvl="0" indent="-342900" fontAlgn="base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and next page in a web browser – We can access the previous and next URL searched in a web browser by pressing the back and next buttons since they are linked as a linked list.</a:t>
            </a:r>
          </a:p>
          <a:p>
            <a:pPr marL="342900" lvl="0" indent="-342900" fontAlgn="base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Music Player – Songs in the music player are linked to the previous and next songs. So you can play songs either from starting or ending of the list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3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94" t="16500" r="71648" b="55000"/>
          <a:stretch/>
        </p:blipFill>
        <p:spPr>
          <a:xfrm>
            <a:off x="978568" y="834188"/>
            <a:ext cx="10058288" cy="450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0226" y="274643"/>
            <a:ext cx="3921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Applications of Linked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ist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616" y="736309"/>
            <a:ext cx="1180134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Linked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is used in a wide variety of applications such as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Polynomial Manipulation representation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of long positive integers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 of sparse matrices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of long positive integers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Symbol table creation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Mailing list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management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Linked allocation of files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precision arithmetic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19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0226" y="274643"/>
            <a:ext cx="3921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Applications of Linked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ist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616" y="736309"/>
            <a:ext cx="11801341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other applications of linked list: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Management: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Memory management is one of the operating system's key features. It decides how to allocate and reclaim storage for processes running on the system. We can use a linked list to keep track of portions of memory available for allocation.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Mailing List: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Linked lists have their use in email applications. Since it is difficult to predict multiple lists, maybe a mailer builds a linked list of addresses before sending a message.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LISP: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LISP is an acronym for LIST processor, an important programming language in artificial intelligence. This language extensively uses linked lists in performing symbolic processing.</a:t>
            </a:r>
          </a:p>
        </p:txBody>
      </p:sp>
    </p:spTree>
    <p:extLst>
      <p:ext uri="{BB962C8B-B14F-4D97-AF65-F5344CB8AC3E}">
        <p14:creationId xmlns:p14="http://schemas.microsoft.com/office/powerpoint/2010/main" val="347956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0226" y="274643"/>
            <a:ext cx="3921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Applications of Linked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ist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616" y="736309"/>
            <a:ext cx="1180134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Linked allocation of files: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 file of large size may not be stored in one place on a disk. So there must be some mechanism to link all the scattered parts of the file together. The use of a linked list allows an efficient file allocation method in which each block of a file contains a pointer to the file's text block. But this method is good only for sequential access.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Memory: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 interesting application of linked lists is found in the way systems support virtual memory.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for other data structures: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Some other data structures like stacks, queues, hash tables, graphs can be implemented using a linked list.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3344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0226" y="274643"/>
            <a:ext cx="3921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Applications of Linked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ist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616" y="736309"/>
            <a:ext cx="1180134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Circular Linked List are as following:</a:t>
            </a:r>
          </a:p>
          <a:p>
            <a:pPr marL="342900" lvl="0" indent="-34290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also be used to 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 queues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maintaining a pointer to the last inserted node and the front can always be obtained as next of last.</a:t>
            </a:r>
          </a:p>
          <a:p>
            <a:pPr marL="342900" lvl="0" indent="-34290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Circular Doubly Linked Lists are used for the implementation of advanced data structures like 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Fibonacci Heap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Also reference to the previous node can easily be found in this.</a:t>
            </a:r>
          </a:p>
          <a:p>
            <a:pPr marL="342900" lvl="0" indent="-34290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also used by the Operating system to share time for different users, generally uses a 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Round-Robin time-sharing mechanism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(this algorithm comes from the round-robin principle, where each person gets an equal share of something in turns. It is the oldest, simplest scheduling algorithm, which is mostly used for multitasking).</a:t>
            </a:r>
          </a:p>
          <a:p>
            <a:pPr marL="342900" lvl="0" indent="-34290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Multiplayer games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circular list to swap between players in a loop.</a:t>
            </a:r>
          </a:p>
          <a:p>
            <a:pPr marL="342900" lvl="0" indent="-34290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photoshop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word, or any paint we use this concept in 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undo function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2306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0226" y="274643"/>
            <a:ext cx="3921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Applications of Linked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ist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616" y="736309"/>
            <a:ext cx="118013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Doubly Linked List are as following:</a:t>
            </a:r>
          </a:p>
          <a:p>
            <a:pPr marL="342900" lvl="0" indent="-34290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 use of the doubly linked list is in 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navigation systems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it needs front and back navigation.</a:t>
            </a:r>
          </a:p>
          <a:p>
            <a:pPr marL="342900" lvl="0" indent="-34290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browser when we want to use the 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or next function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change the tab, it used the concept of a doubly-linked list here.</a:t>
            </a:r>
          </a:p>
          <a:p>
            <a:pPr marL="342900" lvl="0" indent="-34290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Again, it is easily possible to implement other data structures like a 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binary tree, hash tables, stack, etc.</a:t>
            </a:r>
          </a:p>
          <a:p>
            <a:pPr marL="342900" lvl="0" indent="-34290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used in 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 playing system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you can easily play the 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 one or next one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as many times one person wants to. Basically it provides full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flexbility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perform functions and make the system user-friendly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0226" y="274643"/>
            <a:ext cx="3921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Applications of Linked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ist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616" y="736309"/>
            <a:ext cx="118013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Doubly Linked List are as following:</a:t>
            </a:r>
          </a:p>
          <a:p>
            <a:pPr marL="342900" lvl="0" indent="-34290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operating systems, the 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thread scheduler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thing that chooses what processes need to run at which times) maintains a doubly-linked list of all the processes running at any time. This makes it easy to move a process from one queue (say, the list of active processes that need a turn to run) into another queue (say, the list of processes that are blocked and waiting for something to release them).</a:t>
            </a:r>
          </a:p>
          <a:p>
            <a:pPr marL="342900" lvl="0" indent="-34290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used in a famous 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concept which is a deck of cards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5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gratulations #Thank #You #PowerPoint #Template #ppt #templates #grateful  #support #helpful | Powerpoint presentation, Powerpoint templates,  Powerpo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" b="20734"/>
          <a:stretch/>
        </p:blipFill>
        <p:spPr bwMode="auto">
          <a:xfrm>
            <a:off x="2139922" y="732003"/>
            <a:ext cx="7982955" cy="480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6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34" t="16064" r="68741" b="9814"/>
          <a:stretch/>
        </p:blipFill>
        <p:spPr>
          <a:xfrm>
            <a:off x="1957137" y="144378"/>
            <a:ext cx="6208295" cy="606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9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969" t="16064" r="64549" b="7182"/>
          <a:stretch/>
        </p:blipFill>
        <p:spPr>
          <a:xfrm>
            <a:off x="497305" y="946484"/>
            <a:ext cx="3705727" cy="56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655" t="23081" r="53329" b="56963"/>
          <a:stretch/>
        </p:blipFill>
        <p:spPr>
          <a:xfrm>
            <a:off x="1106904" y="1459832"/>
            <a:ext cx="10113229" cy="32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628" t="9047" r="40876" b="10471"/>
          <a:stretch/>
        </p:blipFill>
        <p:spPr>
          <a:xfrm>
            <a:off x="2069431" y="689809"/>
            <a:ext cx="7090611" cy="588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6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1451</Words>
  <Application>Microsoft Office PowerPoint</Application>
  <PresentationFormat>Widescreen</PresentationFormat>
  <Paragraphs>321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Dr.SNS RAJALAKSHMI COLLEGE OF ARTS AND SCIENCE (AUTONOMOUS) COIMBATORE-641049 Accredited by NAAC(Cycle III) with “A+” Grade Recognised by UGC, Approved by AICTE, New Delhi and Affiliated to Bharathiar University, Coimbatore.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Dr.SNS RAJALAKSHMI COLLEGE OF ARTS AND SCIENCE (AUTONOMOUS) COIMBATORE-641049 Accredited by NAAC(Cycle III) with “A+” Grade Recognised by UGC, Approved by AICTE, New Delhi and Affiliated to Bharathiar University, Coimbatore.</dc:title>
  <dc:creator>Microsoft account</dc:creator>
  <cp:lastModifiedBy>Microsoft account</cp:lastModifiedBy>
  <cp:revision>22</cp:revision>
  <dcterms:created xsi:type="dcterms:W3CDTF">2022-09-12T11:04:40Z</dcterms:created>
  <dcterms:modified xsi:type="dcterms:W3CDTF">2022-09-22T08:42:35Z</dcterms:modified>
</cp:coreProperties>
</file>